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83" r:id="rId7"/>
    <p:sldId id="284" r:id="rId8"/>
    <p:sldId id="285" r:id="rId9"/>
    <p:sldId id="286" r:id="rId10"/>
    <p:sldId id="287" r:id="rId11"/>
    <p:sldId id="263" r:id="rId12"/>
    <p:sldId id="271" r:id="rId13"/>
    <p:sldId id="269" r:id="rId14"/>
    <p:sldId id="261" r:id="rId15"/>
    <p:sldId id="262" r:id="rId16"/>
    <p:sldId id="264" r:id="rId17"/>
    <p:sldId id="279" r:id="rId18"/>
    <p:sldId id="280" r:id="rId19"/>
    <p:sldId id="281" r:id="rId20"/>
    <p:sldId id="282" r:id="rId21"/>
    <p:sldId id="265" r:id="rId22"/>
    <p:sldId id="266" r:id="rId23"/>
    <p:sldId id="267" r:id="rId24"/>
    <p:sldId id="268" r:id="rId25"/>
    <p:sldId id="272" r:id="rId26"/>
    <p:sldId id="273" r:id="rId27"/>
    <p:sldId id="274" r:id="rId28"/>
    <p:sldId id="275" r:id="rId29"/>
    <p:sldId id="276" r:id="rId30"/>
    <p:sldId id="277" r:id="rId31"/>
    <p:sldId id="27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107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604EA49-0685-419B-92F3-EEB53AB8015E}" type="datetimeFigureOut">
              <a:rPr lang="en-US" smtClean="0"/>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B6A5E0-AB5F-4BA1-84C3-F8F6BD15E5F7}" type="slidenum">
              <a:rPr lang="en-US" smtClean="0"/>
              <a:t>‹#›</a:t>
            </a:fld>
            <a:endParaRPr lang="en-US"/>
          </a:p>
        </p:txBody>
      </p:sp>
    </p:spTree>
    <p:extLst>
      <p:ext uri="{BB962C8B-B14F-4D97-AF65-F5344CB8AC3E}">
        <p14:creationId xmlns:p14="http://schemas.microsoft.com/office/powerpoint/2010/main" val="3275040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04EA49-0685-419B-92F3-EEB53AB8015E}" type="datetimeFigureOut">
              <a:rPr lang="en-US" smtClean="0"/>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B6A5E0-AB5F-4BA1-84C3-F8F6BD15E5F7}" type="slidenum">
              <a:rPr lang="en-US" smtClean="0"/>
              <a:t>‹#›</a:t>
            </a:fld>
            <a:endParaRPr lang="en-US"/>
          </a:p>
        </p:txBody>
      </p:sp>
    </p:spTree>
    <p:extLst>
      <p:ext uri="{BB962C8B-B14F-4D97-AF65-F5344CB8AC3E}">
        <p14:creationId xmlns:p14="http://schemas.microsoft.com/office/powerpoint/2010/main" val="1061958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04EA49-0685-419B-92F3-EEB53AB8015E}" type="datetimeFigureOut">
              <a:rPr lang="en-US" smtClean="0"/>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B6A5E0-AB5F-4BA1-84C3-F8F6BD15E5F7}" type="slidenum">
              <a:rPr lang="en-US" smtClean="0"/>
              <a:t>‹#›</a:t>
            </a:fld>
            <a:endParaRPr lang="en-US"/>
          </a:p>
        </p:txBody>
      </p:sp>
    </p:spTree>
    <p:extLst>
      <p:ext uri="{BB962C8B-B14F-4D97-AF65-F5344CB8AC3E}">
        <p14:creationId xmlns:p14="http://schemas.microsoft.com/office/powerpoint/2010/main" val="1434014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04EA49-0685-419B-92F3-EEB53AB8015E}" type="datetimeFigureOut">
              <a:rPr lang="en-US" smtClean="0"/>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B6A5E0-AB5F-4BA1-84C3-F8F6BD15E5F7}" type="slidenum">
              <a:rPr lang="en-US" smtClean="0"/>
              <a:t>‹#›</a:t>
            </a:fld>
            <a:endParaRPr lang="en-US"/>
          </a:p>
        </p:txBody>
      </p:sp>
    </p:spTree>
    <p:extLst>
      <p:ext uri="{BB962C8B-B14F-4D97-AF65-F5344CB8AC3E}">
        <p14:creationId xmlns:p14="http://schemas.microsoft.com/office/powerpoint/2010/main" val="3094229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04EA49-0685-419B-92F3-EEB53AB8015E}" type="datetimeFigureOut">
              <a:rPr lang="en-US" smtClean="0"/>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B6A5E0-AB5F-4BA1-84C3-F8F6BD15E5F7}" type="slidenum">
              <a:rPr lang="en-US" smtClean="0"/>
              <a:t>‹#›</a:t>
            </a:fld>
            <a:endParaRPr lang="en-US"/>
          </a:p>
        </p:txBody>
      </p:sp>
    </p:spTree>
    <p:extLst>
      <p:ext uri="{BB962C8B-B14F-4D97-AF65-F5344CB8AC3E}">
        <p14:creationId xmlns:p14="http://schemas.microsoft.com/office/powerpoint/2010/main" val="3959811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04EA49-0685-419B-92F3-EEB53AB8015E}" type="datetimeFigureOut">
              <a:rPr lang="en-US" smtClean="0"/>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B6A5E0-AB5F-4BA1-84C3-F8F6BD15E5F7}" type="slidenum">
              <a:rPr lang="en-US" smtClean="0"/>
              <a:t>‹#›</a:t>
            </a:fld>
            <a:endParaRPr lang="en-US"/>
          </a:p>
        </p:txBody>
      </p:sp>
    </p:spTree>
    <p:extLst>
      <p:ext uri="{BB962C8B-B14F-4D97-AF65-F5344CB8AC3E}">
        <p14:creationId xmlns:p14="http://schemas.microsoft.com/office/powerpoint/2010/main" val="220173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04EA49-0685-419B-92F3-EEB53AB8015E}" type="datetimeFigureOut">
              <a:rPr lang="en-US" smtClean="0"/>
              <a:t>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B6A5E0-AB5F-4BA1-84C3-F8F6BD15E5F7}" type="slidenum">
              <a:rPr lang="en-US" smtClean="0"/>
              <a:t>‹#›</a:t>
            </a:fld>
            <a:endParaRPr lang="en-US"/>
          </a:p>
        </p:txBody>
      </p:sp>
    </p:spTree>
    <p:extLst>
      <p:ext uri="{BB962C8B-B14F-4D97-AF65-F5344CB8AC3E}">
        <p14:creationId xmlns:p14="http://schemas.microsoft.com/office/powerpoint/2010/main" val="4287098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04EA49-0685-419B-92F3-EEB53AB8015E}" type="datetimeFigureOut">
              <a:rPr lang="en-US" smtClean="0"/>
              <a:t>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B6A5E0-AB5F-4BA1-84C3-F8F6BD15E5F7}" type="slidenum">
              <a:rPr lang="en-US" smtClean="0"/>
              <a:t>‹#›</a:t>
            </a:fld>
            <a:endParaRPr lang="en-US"/>
          </a:p>
        </p:txBody>
      </p:sp>
    </p:spTree>
    <p:extLst>
      <p:ext uri="{BB962C8B-B14F-4D97-AF65-F5344CB8AC3E}">
        <p14:creationId xmlns:p14="http://schemas.microsoft.com/office/powerpoint/2010/main" val="1571413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04EA49-0685-419B-92F3-EEB53AB8015E}" type="datetimeFigureOut">
              <a:rPr lang="en-US" smtClean="0"/>
              <a:t>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B6A5E0-AB5F-4BA1-84C3-F8F6BD15E5F7}" type="slidenum">
              <a:rPr lang="en-US" smtClean="0"/>
              <a:t>‹#›</a:t>
            </a:fld>
            <a:endParaRPr lang="en-US"/>
          </a:p>
        </p:txBody>
      </p:sp>
    </p:spTree>
    <p:extLst>
      <p:ext uri="{BB962C8B-B14F-4D97-AF65-F5344CB8AC3E}">
        <p14:creationId xmlns:p14="http://schemas.microsoft.com/office/powerpoint/2010/main" val="103684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04EA49-0685-419B-92F3-EEB53AB8015E}" type="datetimeFigureOut">
              <a:rPr lang="en-US" smtClean="0"/>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B6A5E0-AB5F-4BA1-84C3-F8F6BD15E5F7}" type="slidenum">
              <a:rPr lang="en-US" smtClean="0"/>
              <a:t>‹#›</a:t>
            </a:fld>
            <a:endParaRPr lang="en-US"/>
          </a:p>
        </p:txBody>
      </p:sp>
    </p:spTree>
    <p:extLst>
      <p:ext uri="{BB962C8B-B14F-4D97-AF65-F5344CB8AC3E}">
        <p14:creationId xmlns:p14="http://schemas.microsoft.com/office/powerpoint/2010/main" val="1724289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04EA49-0685-419B-92F3-EEB53AB8015E}" type="datetimeFigureOut">
              <a:rPr lang="en-US" smtClean="0"/>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B6A5E0-AB5F-4BA1-84C3-F8F6BD15E5F7}" type="slidenum">
              <a:rPr lang="en-US" smtClean="0"/>
              <a:t>‹#›</a:t>
            </a:fld>
            <a:endParaRPr lang="en-US"/>
          </a:p>
        </p:txBody>
      </p:sp>
    </p:spTree>
    <p:extLst>
      <p:ext uri="{BB962C8B-B14F-4D97-AF65-F5344CB8AC3E}">
        <p14:creationId xmlns:p14="http://schemas.microsoft.com/office/powerpoint/2010/main" val="223276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04EA49-0685-419B-92F3-EEB53AB8015E}" type="datetimeFigureOut">
              <a:rPr lang="en-US" smtClean="0"/>
              <a:t>2/7/2024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B6A5E0-AB5F-4BA1-84C3-F8F6BD15E5F7}" type="slidenum">
              <a:rPr lang="en-US" smtClean="0"/>
              <a:t>‹#›</a:t>
            </a:fld>
            <a:endParaRPr lang="en-US"/>
          </a:p>
        </p:txBody>
      </p:sp>
    </p:spTree>
    <p:extLst>
      <p:ext uri="{BB962C8B-B14F-4D97-AF65-F5344CB8AC3E}">
        <p14:creationId xmlns:p14="http://schemas.microsoft.com/office/powerpoint/2010/main" val="2331446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MND 500	</a:t>
            </a:r>
          </a:p>
        </p:txBody>
      </p:sp>
      <p:sp>
        <p:nvSpPr>
          <p:cNvPr id="3" name="Subtitle 2"/>
          <p:cNvSpPr>
            <a:spLocks noGrp="1"/>
          </p:cNvSpPr>
          <p:nvPr>
            <p:ph type="subTitle" idx="1"/>
          </p:nvPr>
        </p:nvSpPr>
        <p:spPr/>
        <p:txBody>
          <a:bodyPr/>
          <a:lstStyle/>
          <a:p>
            <a:r>
              <a:rPr lang="en-US" dirty="0"/>
              <a:t>Dr. Siddhartha Agarwal</a:t>
            </a:r>
          </a:p>
        </p:txBody>
      </p:sp>
    </p:spTree>
    <p:extLst>
      <p:ext uri="{BB962C8B-B14F-4D97-AF65-F5344CB8AC3E}">
        <p14:creationId xmlns:p14="http://schemas.microsoft.com/office/powerpoint/2010/main" val="1327327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54CA7-3A21-3A94-91E2-B1E4057CFB6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C6C0373-7825-B6D1-86BB-C6A4EC3AD7CB}"/>
              </a:ext>
            </a:extLst>
          </p:cNvPr>
          <p:cNvPicPr>
            <a:picLocks noGrp="1" noChangeAspect="1"/>
          </p:cNvPicPr>
          <p:nvPr>
            <p:ph idx="1"/>
          </p:nvPr>
        </p:nvPicPr>
        <p:blipFill>
          <a:blip r:embed="rId2"/>
          <a:stretch>
            <a:fillRect/>
          </a:stretch>
        </p:blipFill>
        <p:spPr>
          <a:xfrm>
            <a:off x="1702837" y="790802"/>
            <a:ext cx="8786325" cy="5540828"/>
          </a:xfrm>
        </p:spPr>
      </p:pic>
    </p:spTree>
    <p:extLst>
      <p:ext uri="{BB962C8B-B14F-4D97-AF65-F5344CB8AC3E}">
        <p14:creationId xmlns:p14="http://schemas.microsoft.com/office/powerpoint/2010/main" val="758788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 Standard Form Dual</a:t>
            </a:r>
          </a:p>
        </p:txBody>
      </p:sp>
      <p:pic>
        <p:nvPicPr>
          <p:cNvPr id="4" name="Content Placeholder 3"/>
          <p:cNvPicPr>
            <a:picLocks noGrp="1" noChangeAspect="1"/>
          </p:cNvPicPr>
          <p:nvPr>
            <p:ph idx="1"/>
          </p:nvPr>
        </p:nvPicPr>
        <p:blipFill>
          <a:blip r:embed="rId2"/>
          <a:stretch>
            <a:fillRect/>
          </a:stretch>
        </p:blipFill>
        <p:spPr>
          <a:xfrm>
            <a:off x="2023284" y="1864535"/>
            <a:ext cx="7542318" cy="4351338"/>
          </a:xfrm>
          <a:prstGeom prst="rect">
            <a:avLst/>
          </a:prstGeom>
        </p:spPr>
      </p:pic>
    </p:spTree>
    <p:extLst>
      <p:ext uri="{BB962C8B-B14F-4D97-AF65-F5344CB8AC3E}">
        <p14:creationId xmlns:p14="http://schemas.microsoft.com/office/powerpoint/2010/main" val="2079004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6438309"/>
          </a:xfrm>
          <a:prstGeom prst="rect">
            <a:avLst/>
          </a:prstGeom>
        </p:spPr>
      </p:pic>
    </p:spTree>
    <p:extLst>
      <p:ext uri="{BB962C8B-B14F-4D97-AF65-F5344CB8AC3E}">
        <p14:creationId xmlns:p14="http://schemas.microsoft.com/office/powerpoint/2010/main" val="922086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Canonical is converted to Standard by adding the slack or surplus variables</a:t>
            </a:r>
          </a:p>
        </p:txBody>
      </p:sp>
      <p:pic>
        <p:nvPicPr>
          <p:cNvPr id="1026" name="Picture 2" descr="linear programming - Comparing dual of a canonical primal program -  Directly and by dual of the standard program - Computer Science Stack  Exchan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34537" y="1690688"/>
            <a:ext cx="7911019" cy="494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176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740923" y="1690688"/>
            <a:ext cx="10515600" cy="4263301"/>
          </a:xfrm>
          <a:prstGeom prst="rect">
            <a:avLst/>
          </a:prstGeom>
        </p:spPr>
      </p:pic>
    </p:spTree>
    <p:extLst>
      <p:ext uri="{BB962C8B-B14F-4D97-AF65-F5344CB8AC3E}">
        <p14:creationId xmlns:p14="http://schemas.microsoft.com/office/powerpoint/2010/main" val="2304079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549320" y="1027906"/>
            <a:ext cx="11490254" cy="5500654"/>
          </a:xfrm>
          <a:prstGeom prst="rect">
            <a:avLst/>
          </a:prstGeom>
        </p:spPr>
      </p:pic>
    </p:spTree>
    <p:extLst>
      <p:ext uri="{BB962C8B-B14F-4D97-AF65-F5344CB8AC3E}">
        <p14:creationId xmlns:p14="http://schemas.microsoft.com/office/powerpoint/2010/main" val="3219563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Duality Theorem</a:t>
            </a:r>
          </a:p>
        </p:txBody>
      </p:sp>
      <p:pic>
        <p:nvPicPr>
          <p:cNvPr id="4" name="Content Placeholder 3"/>
          <p:cNvPicPr>
            <a:picLocks noGrp="1" noChangeAspect="1"/>
          </p:cNvPicPr>
          <p:nvPr>
            <p:ph idx="1"/>
          </p:nvPr>
        </p:nvPicPr>
        <p:blipFill>
          <a:blip r:embed="rId2"/>
          <a:stretch>
            <a:fillRect/>
          </a:stretch>
        </p:blipFill>
        <p:spPr>
          <a:xfrm>
            <a:off x="1220495" y="1961812"/>
            <a:ext cx="8758789" cy="4351338"/>
          </a:xfrm>
          <a:prstGeom prst="rect">
            <a:avLst/>
          </a:prstGeom>
        </p:spPr>
      </p:pic>
    </p:spTree>
    <p:extLst>
      <p:ext uri="{BB962C8B-B14F-4D97-AF65-F5344CB8AC3E}">
        <p14:creationId xmlns:p14="http://schemas.microsoft.com/office/powerpoint/2010/main" val="2860893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FA401-727E-F0B9-5817-71A5CBA750B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ECB6F82-554F-7EE8-14E9-ADE9D83475F0}"/>
              </a:ext>
            </a:extLst>
          </p:cNvPr>
          <p:cNvPicPr>
            <a:picLocks noGrp="1" noChangeAspect="1"/>
          </p:cNvPicPr>
          <p:nvPr>
            <p:ph idx="1"/>
          </p:nvPr>
        </p:nvPicPr>
        <p:blipFill>
          <a:blip r:embed="rId2"/>
          <a:stretch>
            <a:fillRect/>
          </a:stretch>
        </p:blipFill>
        <p:spPr>
          <a:xfrm>
            <a:off x="1338991" y="650009"/>
            <a:ext cx="9737981" cy="5774513"/>
          </a:xfrm>
        </p:spPr>
      </p:pic>
    </p:spTree>
    <p:extLst>
      <p:ext uri="{BB962C8B-B14F-4D97-AF65-F5344CB8AC3E}">
        <p14:creationId xmlns:p14="http://schemas.microsoft.com/office/powerpoint/2010/main" val="2845033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2F1F2-B4E8-DFAB-D0E7-449BC4518FC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A38D242-6F87-DE55-FB2A-B3EFB1B466AE}"/>
              </a:ext>
            </a:extLst>
          </p:cNvPr>
          <p:cNvPicPr>
            <a:picLocks noGrp="1" noChangeAspect="1"/>
          </p:cNvPicPr>
          <p:nvPr>
            <p:ph idx="1"/>
          </p:nvPr>
        </p:nvPicPr>
        <p:blipFill>
          <a:blip r:embed="rId2"/>
          <a:stretch>
            <a:fillRect/>
          </a:stretch>
        </p:blipFill>
        <p:spPr>
          <a:xfrm>
            <a:off x="935386" y="672638"/>
            <a:ext cx="10321227" cy="5512724"/>
          </a:xfrm>
        </p:spPr>
      </p:pic>
    </p:spTree>
    <p:extLst>
      <p:ext uri="{BB962C8B-B14F-4D97-AF65-F5344CB8AC3E}">
        <p14:creationId xmlns:p14="http://schemas.microsoft.com/office/powerpoint/2010/main" val="1577154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D6E1-7BA2-469D-6CAB-471996FCB63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7806139-9279-FAFC-B301-E6A5ABB723A8}"/>
              </a:ext>
            </a:extLst>
          </p:cNvPr>
          <p:cNvPicPr>
            <a:picLocks noGrp="1" noChangeAspect="1"/>
          </p:cNvPicPr>
          <p:nvPr>
            <p:ph idx="1"/>
          </p:nvPr>
        </p:nvPicPr>
        <p:blipFill>
          <a:blip r:embed="rId2"/>
          <a:stretch>
            <a:fillRect/>
          </a:stretch>
        </p:blipFill>
        <p:spPr>
          <a:xfrm>
            <a:off x="1132079" y="365125"/>
            <a:ext cx="10221721" cy="6172481"/>
          </a:xfrm>
        </p:spPr>
      </p:pic>
    </p:spTree>
    <p:extLst>
      <p:ext uri="{BB962C8B-B14F-4D97-AF65-F5344CB8AC3E}">
        <p14:creationId xmlns:p14="http://schemas.microsoft.com/office/powerpoint/2010/main" val="648417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Introduction to Duality</a:t>
            </a:r>
          </a:p>
        </p:txBody>
      </p:sp>
      <p:sp>
        <p:nvSpPr>
          <p:cNvPr id="3" name="Content Placeholder 2"/>
          <p:cNvSpPr>
            <a:spLocks noGrp="1"/>
          </p:cNvSpPr>
          <p:nvPr>
            <p:ph idx="1"/>
          </p:nvPr>
        </p:nvSpPr>
        <p:spPr>
          <a:xfrm>
            <a:off x="546371" y="1027958"/>
            <a:ext cx="10515600" cy="5830042"/>
          </a:xfrm>
        </p:spPr>
        <p:style>
          <a:lnRef idx="1">
            <a:schemeClr val="accent1"/>
          </a:lnRef>
          <a:fillRef idx="2">
            <a:schemeClr val="accent1"/>
          </a:fillRef>
          <a:effectRef idx="1">
            <a:schemeClr val="accent1"/>
          </a:effectRef>
          <a:fontRef idx="minor">
            <a:schemeClr val="dk1"/>
          </a:fontRef>
        </p:style>
        <p:txBody>
          <a:bodyPr>
            <a:noAutofit/>
          </a:bodyPr>
          <a:lstStyle/>
          <a:p>
            <a:r>
              <a:rPr lang="en-US" sz="2400" dirty="0"/>
              <a:t>For every linear programming problem there is a corresponding linear programming problem called the </a:t>
            </a:r>
            <a:r>
              <a:rPr lang="en-US" sz="2400" b="1" dirty="0"/>
              <a:t>dual</a:t>
            </a:r>
            <a:r>
              <a:rPr lang="en-US" sz="2400" dirty="0"/>
              <a:t>. </a:t>
            </a:r>
          </a:p>
          <a:p>
            <a:r>
              <a:rPr lang="en-US" sz="2400" dirty="0"/>
              <a:t>If the </a:t>
            </a:r>
            <a:r>
              <a:rPr lang="en-US" sz="2400" b="1" dirty="0"/>
              <a:t>original problem is a maximization problem </a:t>
            </a:r>
            <a:r>
              <a:rPr lang="en-US" sz="2400" dirty="0"/>
              <a:t>then the </a:t>
            </a:r>
            <a:r>
              <a:rPr lang="en-US" sz="2400" b="1" dirty="0"/>
              <a:t>dual problem is minimization problem</a:t>
            </a:r>
            <a:r>
              <a:rPr lang="en-US" sz="2400" dirty="0"/>
              <a:t> and if the original problem is a minimization problem then the dual problem is maximization problem.</a:t>
            </a:r>
          </a:p>
          <a:p>
            <a:r>
              <a:rPr lang="en-US" sz="2400" dirty="0"/>
              <a:t>In either case the </a:t>
            </a:r>
            <a:r>
              <a:rPr lang="en-US" sz="2400" b="1" dirty="0"/>
              <a:t>final table of the dual problem will contain both the solution to the dual problem and the solution to the original problem</a:t>
            </a:r>
            <a:r>
              <a:rPr lang="en-US" sz="2400" dirty="0"/>
              <a:t>.</a:t>
            </a:r>
          </a:p>
          <a:p>
            <a:r>
              <a:rPr lang="en-US" sz="2400" dirty="0"/>
              <a:t>The solution of the dual problem is readily obtained from the original problem solution if the simplex method is used.</a:t>
            </a:r>
          </a:p>
          <a:p>
            <a:r>
              <a:rPr lang="en-US" sz="2400" dirty="0"/>
              <a:t>The formulation of the dual problem also sometimes referred as the concept of duality is helpful for the understanding of the linear programming. The variable of the dual problem is known as the dual variables or shadow price of the various resources. </a:t>
            </a:r>
          </a:p>
        </p:txBody>
      </p:sp>
    </p:spTree>
    <p:extLst>
      <p:ext uri="{BB962C8B-B14F-4D97-AF65-F5344CB8AC3E}">
        <p14:creationId xmlns:p14="http://schemas.microsoft.com/office/powerpoint/2010/main" val="100081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377B4-B7B0-321D-9E40-54879D524AC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6EEF86C-E742-0DC6-6C3D-FA6EABF05546}"/>
              </a:ext>
            </a:extLst>
          </p:cNvPr>
          <p:cNvPicPr>
            <a:picLocks noGrp="1" noChangeAspect="1"/>
          </p:cNvPicPr>
          <p:nvPr>
            <p:ph idx="1"/>
          </p:nvPr>
        </p:nvPicPr>
        <p:blipFill>
          <a:blip r:embed="rId2"/>
          <a:stretch>
            <a:fillRect/>
          </a:stretch>
        </p:blipFill>
        <p:spPr>
          <a:xfrm>
            <a:off x="931756" y="772328"/>
            <a:ext cx="10561487" cy="5605322"/>
          </a:xfrm>
        </p:spPr>
      </p:pic>
    </p:spTree>
    <p:extLst>
      <p:ext uri="{BB962C8B-B14F-4D97-AF65-F5344CB8AC3E}">
        <p14:creationId xmlns:p14="http://schemas.microsoft.com/office/powerpoint/2010/main" val="243144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Weak and Strong Duality</a:t>
            </a:r>
          </a:p>
        </p:txBody>
      </p:sp>
      <p:pic>
        <p:nvPicPr>
          <p:cNvPr id="4" name="Content Placeholder 3"/>
          <p:cNvPicPr>
            <a:picLocks noGrp="1" noChangeAspect="1"/>
          </p:cNvPicPr>
          <p:nvPr>
            <p:ph idx="1"/>
          </p:nvPr>
        </p:nvPicPr>
        <p:blipFill>
          <a:blip r:embed="rId2"/>
          <a:stretch>
            <a:fillRect/>
          </a:stretch>
        </p:blipFill>
        <p:spPr>
          <a:xfrm>
            <a:off x="1040544" y="1786715"/>
            <a:ext cx="9857993" cy="4351338"/>
          </a:xfrm>
          <a:prstGeom prst="rect">
            <a:avLst/>
          </a:prstGeom>
        </p:spPr>
      </p:pic>
    </p:spTree>
    <p:extLst>
      <p:ext uri="{BB962C8B-B14F-4D97-AF65-F5344CB8AC3E}">
        <p14:creationId xmlns:p14="http://schemas.microsoft.com/office/powerpoint/2010/main" val="1958062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Between Primal and Dual LP Types</a:t>
            </a:r>
          </a:p>
        </p:txBody>
      </p:sp>
      <p:pic>
        <p:nvPicPr>
          <p:cNvPr id="4" name="Content Placeholder 3"/>
          <p:cNvPicPr>
            <a:picLocks noGrp="1" noChangeAspect="1"/>
          </p:cNvPicPr>
          <p:nvPr>
            <p:ph idx="1"/>
          </p:nvPr>
        </p:nvPicPr>
        <p:blipFill>
          <a:blip r:embed="rId2"/>
          <a:stretch>
            <a:fillRect/>
          </a:stretch>
        </p:blipFill>
        <p:spPr>
          <a:xfrm>
            <a:off x="1211647" y="1825625"/>
            <a:ext cx="9126680" cy="4351338"/>
          </a:xfrm>
          <a:prstGeom prst="rect">
            <a:avLst/>
          </a:prstGeom>
        </p:spPr>
      </p:pic>
    </p:spTree>
    <p:extLst>
      <p:ext uri="{BB962C8B-B14F-4D97-AF65-F5344CB8AC3E}">
        <p14:creationId xmlns:p14="http://schemas.microsoft.com/office/powerpoint/2010/main" val="2380950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Canonical Form Primal and Dual</a:t>
            </a:r>
          </a:p>
        </p:txBody>
      </p:sp>
      <p:pic>
        <p:nvPicPr>
          <p:cNvPr id="4" name="Content Placeholder 3"/>
          <p:cNvPicPr>
            <a:picLocks noGrp="1" noChangeAspect="1"/>
          </p:cNvPicPr>
          <p:nvPr>
            <p:ph idx="1"/>
          </p:nvPr>
        </p:nvPicPr>
        <p:blipFill>
          <a:blip r:embed="rId2"/>
          <a:stretch>
            <a:fillRect/>
          </a:stretch>
        </p:blipFill>
        <p:spPr>
          <a:xfrm>
            <a:off x="1189854" y="1845080"/>
            <a:ext cx="8878433" cy="4351338"/>
          </a:xfrm>
          <a:prstGeom prst="rect">
            <a:avLst/>
          </a:prstGeom>
        </p:spPr>
      </p:pic>
    </p:spTree>
    <p:extLst>
      <p:ext uri="{BB962C8B-B14F-4D97-AF65-F5344CB8AC3E}">
        <p14:creationId xmlns:p14="http://schemas.microsoft.com/office/powerpoint/2010/main" val="4071687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Form Primal and Dual</a:t>
            </a:r>
          </a:p>
        </p:txBody>
      </p:sp>
      <p:pic>
        <p:nvPicPr>
          <p:cNvPr id="4" name="Content Placeholder 3"/>
          <p:cNvPicPr>
            <a:picLocks noGrp="1" noChangeAspect="1"/>
          </p:cNvPicPr>
          <p:nvPr>
            <p:ph idx="1"/>
          </p:nvPr>
        </p:nvPicPr>
        <p:blipFill>
          <a:blip r:embed="rId2"/>
          <a:stretch>
            <a:fillRect/>
          </a:stretch>
        </p:blipFill>
        <p:spPr>
          <a:xfrm>
            <a:off x="1281628" y="2029906"/>
            <a:ext cx="8539245" cy="4351338"/>
          </a:xfrm>
          <a:prstGeom prst="rect">
            <a:avLst/>
          </a:prstGeom>
        </p:spPr>
      </p:pic>
    </p:spTree>
    <p:extLst>
      <p:ext uri="{BB962C8B-B14F-4D97-AF65-F5344CB8AC3E}">
        <p14:creationId xmlns:p14="http://schemas.microsoft.com/office/powerpoint/2010/main" val="3624661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2CFFC-4D4F-7397-493E-BFB9B8861E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5D1098-BF8B-862B-7448-3FF0658AB96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6E300DE-6A85-48DE-B8FD-A7B36D0380AD}"/>
              </a:ext>
            </a:extLst>
          </p:cNvPr>
          <p:cNvPicPr>
            <a:picLocks noChangeAspect="1"/>
          </p:cNvPicPr>
          <p:nvPr/>
        </p:nvPicPr>
        <p:blipFill>
          <a:blip r:embed="rId2"/>
          <a:stretch>
            <a:fillRect/>
          </a:stretch>
        </p:blipFill>
        <p:spPr>
          <a:xfrm>
            <a:off x="771251" y="587229"/>
            <a:ext cx="10649497" cy="5683542"/>
          </a:xfrm>
          <a:prstGeom prst="rect">
            <a:avLst/>
          </a:prstGeom>
        </p:spPr>
      </p:pic>
    </p:spTree>
    <p:extLst>
      <p:ext uri="{BB962C8B-B14F-4D97-AF65-F5344CB8AC3E}">
        <p14:creationId xmlns:p14="http://schemas.microsoft.com/office/powerpoint/2010/main" val="3873900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0F48E-ACB0-B0E0-63E8-9C35A99864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9F3E07-61BD-4808-F80E-BA4F8816CD9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D1A42C5-FA13-F746-99AF-F7164C753F52}"/>
              </a:ext>
            </a:extLst>
          </p:cNvPr>
          <p:cNvPicPr>
            <a:picLocks noChangeAspect="1"/>
          </p:cNvPicPr>
          <p:nvPr/>
        </p:nvPicPr>
        <p:blipFill>
          <a:blip r:embed="rId2"/>
          <a:stretch>
            <a:fillRect/>
          </a:stretch>
        </p:blipFill>
        <p:spPr>
          <a:xfrm>
            <a:off x="1882814" y="579648"/>
            <a:ext cx="8426371" cy="5698704"/>
          </a:xfrm>
          <a:prstGeom prst="rect">
            <a:avLst/>
          </a:prstGeom>
        </p:spPr>
      </p:pic>
    </p:spTree>
    <p:extLst>
      <p:ext uri="{BB962C8B-B14F-4D97-AF65-F5344CB8AC3E}">
        <p14:creationId xmlns:p14="http://schemas.microsoft.com/office/powerpoint/2010/main" val="620920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6CC65-0645-0139-22EC-DE9FB5873B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8A37E3-4EC6-E046-3237-35B77289BCD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1268382-E764-6979-0CF7-B5C670FA3444}"/>
              </a:ext>
            </a:extLst>
          </p:cNvPr>
          <p:cNvPicPr>
            <a:picLocks noChangeAspect="1"/>
          </p:cNvPicPr>
          <p:nvPr/>
        </p:nvPicPr>
        <p:blipFill>
          <a:blip r:embed="rId2"/>
          <a:stretch>
            <a:fillRect/>
          </a:stretch>
        </p:blipFill>
        <p:spPr>
          <a:xfrm>
            <a:off x="228298" y="482448"/>
            <a:ext cx="11735403" cy="5893103"/>
          </a:xfrm>
          <a:prstGeom prst="rect">
            <a:avLst/>
          </a:prstGeom>
        </p:spPr>
      </p:pic>
    </p:spTree>
    <p:extLst>
      <p:ext uri="{BB962C8B-B14F-4D97-AF65-F5344CB8AC3E}">
        <p14:creationId xmlns:p14="http://schemas.microsoft.com/office/powerpoint/2010/main" val="3328685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B00E6-5873-C0F7-65E8-E58C4C2F0BE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ED63B92-167D-6CE7-4BC0-7C4752D306F4}"/>
              </a:ext>
            </a:extLst>
          </p:cNvPr>
          <p:cNvPicPr>
            <a:picLocks noGrp="1" noChangeAspect="1"/>
          </p:cNvPicPr>
          <p:nvPr>
            <p:ph idx="1"/>
          </p:nvPr>
        </p:nvPicPr>
        <p:blipFill>
          <a:blip r:embed="rId2"/>
          <a:stretch>
            <a:fillRect/>
          </a:stretch>
        </p:blipFill>
        <p:spPr>
          <a:xfrm>
            <a:off x="1207796" y="659757"/>
            <a:ext cx="9776408" cy="5833118"/>
          </a:xfrm>
        </p:spPr>
      </p:pic>
    </p:spTree>
    <p:extLst>
      <p:ext uri="{BB962C8B-B14F-4D97-AF65-F5344CB8AC3E}">
        <p14:creationId xmlns:p14="http://schemas.microsoft.com/office/powerpoint/2010/main" val="3724758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8B20-FA88-BBBF-07C9-EB895964248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9F6ADC0-5088-47BB-BA3A-7D7D4C26D6EE}"/>
              </a:ext>
            </a:extLst>
          </p:cNvPr>
          <p:cNvPicPr>
            <a:picLocks noGrp="1" noChangeAspect="1"/>
          </p:cNvPicPr>
          <p:nvPr>
            <p:ph idx="1"/>
          </p:nvPr>
        </p:nvPicPr>
        <p:blipFill>
          <a:blip r:embed="rId2"/>
          <a:stretch>
            <a:fillRect/>
          </a:stretch>
        </p:blipFill>
        <p:spPr>
          <a:xfrm>
            <a:off x="1166177" y="922277"/>
            <a:ext cx="10103304" cy="5570598"/>
          </a:xfrm>
        </p:spPr>
      </p:pic>
    </p:spTree>
    <p:extLst>
      <p:ext uri="{BB962C8B-B14F-4D97-AF65-F5344CB8AC3E}">
        <p14:creationId xmlns:p14="http://schemas.microsoft.com/office/powerpoint/2010/main" val="2073735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Dual Problem Formulation</a:t>
            </a:r>
            <a:endParaRPr lang="en-US" dirty="0"/>
          </a:p>
        </p:txBody>
      </p:sp>
      <p:pic>
        <p:nvPicPr>
          <p:cNvPr id="4" name="Content Placeholder 3"/>
          <p:cNvPicPr>
            <a:picLocks noGrp="1" noChangeAspect="1"/>
          </p:cNvPicPr>
          <p:nvPr>
            <p:ph idx="1"/>
          </p:nvPr>
        </p:nvPicPr>
        <p:blipFill>
          <a:blip r:embed="rId2"/>
          <a:stretch>
            <a:fillRect/>
          </a:stretch>
        </p:blipFill>
        <p:spPr>
          <a:xfrm>
            <a:off x="692285" y="1568274"/>
            <a:ext cx="10515600" cy="4822798"/>
          </a:xfrm>
          <a:prstGeom prst="rect">
            <a:avLst/>
          </a:prstGeom>
        </p:spPr>
      </p:pic>
    </p:spTree>
    <p:extLst>
      <p:ext uri="{BB962C8B-B14F-4D97-AF65-F5344CB8AC3E}">
        <p14:creationId xmlns:p14="http://schemas.microsoft.com/office/powerpoint/2010/main" val="1805285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8D264-DD83-11AA-813E-FA47788A2C4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F13D4CE-0D99-5E33-33B8-D288D8ACB4FF}"/>
              </a:ext>
            </a:extLst>
          </p:cNvPr>
          <p:cNvPicPr>
            <a:picLocks noGrp="1" noChangeAspect="1"/>
          </p:cNvPicPr>
          <p:nvPr>
            <p:ph idx="1"/>
          </p:nvPr>
        </p:nvPicPr>
        <p:blipFill>
          <a:blip r:embed="rId2"/>
          <a:stretch>
            <a:fillRect/>
          </a:stretch>
        </p:blipFill>
        <p:spPr>
          <a:xfrm>
            <a:off x="1013862" y="608977"/>
            <a:ext cx="10804139" cy="5640046"/>
          </a:xfrm>
        </p:spPr>
      </p:pic>
    </p:spTree>
    <p:extLst>
      <p:ext uri="{BB962C8B-B14F-4D97-AF65-F5344CB8AC3E}">
        <p14:creationId xmlns:p14="http://schemas.microsoft.com/office/powerpoint/2010/main" val="4104401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40A49-03CC-B2B5-D5FC-A0C51E88C4FE}"/>
              </a:ext>
            </a:extLst>
          </p:cNvPr>
          <p:cNvSpPr>
            <a:spLocks noGrp="1"/>
          </p:cNvSpPr>
          <p:nvPr>
            <p:ph type="title"/>
          </p:nvPr>
        </p:nvSpPr>
        <p:spPr/>
        <p:txBody>
          <a:bodyPr/>
          <a:lstStyle/>
          <a:p>
            <a:r>
              <a:rPr lang="en-IN" dirty="0"/>
              <a:t>Reverse is also true		</a:t>
            </a:r>
            <a:endParaRPr lang="en-US" dirty="0"/>
          </a:p>
        </p:txBody>
      </p:sp>
      <p:sp>
        <p:nvSpPr>
          <p:cNvPr id="3" name="Content Placeholder 2">
            <a:extLst>
              <a:ext uri="{FF2B5EF4-FFF2-40B4-BE49-F238E27FC236}">
                <a16:creationId xmlns:a16="http://schemas.microsoft.com/office/drawing/2014/main" id="{34304B76-61FF-4C68-6DD1-1C4522E8CA86}"/>
              </a:ext>
            </a:extLst>
          </p:cNvPr>
          <p:cNvSpPr>
            <a:spLocks noGrp="1"/>
          </p:cNvSpPr>
          <p:nvPr>
            <p:ph idx="1"/>
          </p:nvPr>
        </p:nvSpPr>
        <p:spPr/>
        <p:txBody>
          <a:bodyPr/>
          <a:lstStyle/>
          <a:p>
            <a:r>
              <a:rPr lang="en-IN" dirty="0"/>
              <a:t>We can take the primal and find the solution to the primal</a:t>
            </a:r>
            <a:endParaRPr lang="en-US" dirty="0"/>
          </a:p>
        </p:txBody>
      </p:sp>
    </p:spTree>
    <p:extLst>
      <p:ext uri="{BB962C8B-B14F-4D97-AF65-F5344CB8AC3E}">
        <p14:creationId xmlns:p14="http://schemas.microsoft.com/office/powerpoint/2010/main" val="1002338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for decision variables in Dual</a:t>
            </a:r>
          </a:p>
        </p:txBody>
      </p:sp>
      <p:pic>
        <p:nvPicPr>
          <p:cNvPr id="4" name="Content Placeholder 3"/>
          <p:cNvPicPr>
            <a:picLocks noGrp="1" noChangeAspect="1"/>
          </p:cNvPicPr>
          <p:nvPr>
            <p:ph idx="1"/>
          </p:nvPr>
        </p:nvPicPr>
        <p:blipFill>
          <a:blip r:embed="rId2"/>
          <a:stretch>
            <a:fillRect/>
          </a:stretch>
        </p:blipFill>
        <p:spPr>
          <a:xfrm>
            <a:off x="901162" y="1825625"/>
            <a:ext cx="10389675" cy="4351338"/>
          </a:xfrm>
          <a:prstGeom prst="rect">
            <a:avLst/>
          </a:prstGeom>
        </p:spPr>
      </p:pic>
    </p:spTree>
    <p:extLst>
      <p:ext uri="{BB962C8B-B14F-4D97-AF65-F5344CB8AC3E}">
        <p14:creationId xmlns:p14="http://schemas.microsoft.com/office/powerpoint/2010/main" val="421166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380418" y="520767"/>
            <a:ext cx="7872535" cy="5969464"/>
          </a:xfrm>
          <a:prstGeom prst="rect">
            <a:avLst/>
          </a:prstGeom>
        </p:spPr>
      </p:pic>
    </p:spTree>
    <p:extLst>
      <p:ext uri="{BB962C8B-B14F-4D97-AF65-F5344CB8AC3E}">
        <p14:creationId xmlns:p14="http://schemas.microsoft.com/office/powerpoint/2010/main" val="1845261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709E1-A890-38EA-1645-9DB8EB154C4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825E58B-5933-3175-9D54-99DA6BEE4599}"/>
              </a:ext>
            </a:extLst>
          </p:cNvPr>
          <p:cNvPicPr>
            <a:picLocks noGrp="1" noChangeAspect="1"/>
          </p:cNvPicPr>
          <p:nvPr>
            <p:ph idx="1"/>
          </p:nvPr>
        </p:nvPicPr>
        <p:blipFill>
          <a:blip r:embed="rId2"/>
          <a:stretch>
            <a:fillRect/>
          </a:stretch>
        </p:blipFill>
        <p:spPr>
          <a:xfrm>
            <a:off x="1516903" y="2014778"/>
            <a:ext cx="9337748" cy="3541069"/>
          </a:xfrm>
        </p:spPr>
      </p:pic>
    </p:spTree>
    <p:extLst>
      <p:ext uri="{BB962C8B-B14F-4D97-AF65-F5344CB8AC3E}">
        <p14:creationId xmlns:p14="http://schemas.microsoft.com/office/powerpoint/2010/main" val="1019936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D8E58-6F64-44DF-594E-CD3789B424C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9FE7D39-81D1-8C93-50F5-8B5C74CEFFCE}"/>
              </a:ext>
            </a:extLst>
          </p:cNvPr>
          <p:cNvPicPr>
            <a:picLocks noGrp="1" noChangeAspect="1"/>
          </p:cNvPicPr>
          <p:nvPr>
            <p:ph idx="1"/>
          </p:nvPr>
        </p:nvPicPr>
        <p:blipFill>
          <a:blip r:embed="rId2"/>
          <a:stretch>
            <a:fillRect/>
          </a:stretch>
        </p:blipFill>
        <p:spPr>
          <a:xfrm>
            <a:off x="1281195" y="1039481"/>
            <a:ext cx="10189316" cy="5046252"/>
          </a:xfrm>
        </p:spPr>
      </p:pic>
    </p:spTree>
    <p:extLst>
      <p:ext uri="{BB962C8B-B14F-4D97-AF65-F5344CB8AC3E}">
        <p14:creationId xmlns:p14="http://schemas.microsoft.com/office/powerpoint/2010/main" val="936787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6A5-17E3-E658-1E93-B0D5EF2B51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3FB811-1E95-F9FD-BDD6-16A86627505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300D206-FBD7-D4F5-4EE7-4D2F26D81563}"/>
              </a:ext>
            </a:extLst>
          </p:cNvPr>
          <p:cNvPicPr>
            <a:picLocks noChangeAspect="1"/>
          </p:cNvPicPr>
          <p:nvPr/>
        </p:nvPicPr>
        <p:blipFill>
          <a:blip r:embed="rId2"/>
          <a:stretch>
            <a:fillRect/>
          </a:stretch>
        </p:blipFill>
        <p:spPr>
          <a:xfrm>
            <a:off x="1591328" y="1390863"/>
            <a:ext cx="9009343" cy="4076273"/>
          </a:xfrm>
          <a:prstGeom prst="rect">
            <a:avLst/>
          </a:prstGeom>
        </p:spPr>
      </p:pic>
    </p:spTree>
    <p:extLst>
      <p:ext uri="{BB962C8B-B14F-4D97-AF65-F5344CB8AC3E}">
        <p14:creationId xmlns:p14="http://schemas.microsoft.com/office/powerpoint/2010/main" val="2245122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51905-A34C-A537-8D04-4697859C478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D0FBC76-DEE3-EC11-E4A9-A70224E2A05A}"/>
              </a:ext>
            </a:extLst>
          </p:cNvPr>
          <p:cNvPicPr>
            <a:picLocks noGrp="1" noChangeAspect="1"/>
          </p:cNvPicPr>
          <p:nvPr>
            <p:ph idx="1"/>
          </p:nvPr>
        </p:nvPicPr>
        <p:blipFill>
          <a:blip r:embed="rId2"/>
          <a:stretch>
            <a:fillRect/>
          </a:stretch>
        </p:blipFill>
        <p:spPr>
          <a:xfrm>
            <a:off x="703182" y="1445451"/>
            <a:ext cx="10385365" cy="4260867"/>
          </a:xfrm>
        </p:spPr>
      </p:pic>
    </p:spTree>
    <p:extLst>
      <p:ext uri="{BB962C8B-B14F-4D97-AF65-F5344CB8AC3E}">
        <p14:creationId xmlns:p14="http://schemas.microsoft.com/office/powerpoint/2010/main" val="4073534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TotalTime>
  <Words>216</Words>
  <Application>Microsoft Office PowerPoint</Application>
  <PresentationFormat>Widescreen</PresentationFormat>
  <Paragraphs>19</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MND 500 </vt:lpstr>
      <vt:lpstr>Introduction to Duality</vt:lpstr>
      <vt:lpstr>Dual Problem Formulation</vt:lpstr>
      <vt:lpstr>Rules for decision variables in Dual</vt:lpstr>
      <vt:lpstr>PowerPoint Presentation</vt:lpstr>
      <vt:lpstr>PowerPoint Presentation</vt:lpstr>
      <vt:lpstr>PowerPoint Presentation</vt:lpstr>
      <vt:lpstr>PowerPoint Presentation</vt:lpstr>
      <vt:lpstr>PowerPoint Presentation</vt:lpstr>
      <vt:lpstr>PowerPoint Presentation</vt:lpstr>
      <vt:lpstr>Non Standard Form Dual</vt:lpstr>
      <vt:lpstr>PowerPoint Presentation</vt:lpstr>
      <vt:lpstr>Canonical is converted to Standard by adding the slack or surplus variables</vt:lpstr>
      <vt:lpstr>PowerPoint Presentation</vt:lpstr>
      <vt:lpstr>PowerPoint Presentation</vt:lpstr>
      <vt:lpstr>Duality Theorem</vt:lpstr>
      <vt:lpstr>PowerPoint Presentation</vt:lpstr>
      <vt:lpstr>PowerPoint Presentation</vt:lpstr>
      <vt:lpstr>PowerPoint Presentation</vt:lpstr>
      <vt:lpstr>PowerPoint Presentation</vt:lpstr>
      <vt:lpstr>Weak and Strong Duality</vt:lpstr>
      <vt:lpstr>Relation Between Primal and Dual LP Types</vt:lpstr>
      <vt:lpstr>Canonical Form Primal and Dual</vt:lpstr>
      <vt:lpstr>Standard Form Primal and Dual</vt:lpstr>
      <vt:lpstr>PowerPoint Presentation</vt:lpstr>
      <vt:lpstr>PowerPoint Presentation</vt:lpstr>
      <vt:lpstr>PowerPoint Presentation</vt:lpstr>
      <vt:lpstr>PowerPoint Presentation</vt:lpstr>
      <vt:lpstr>PowerPoint Presentation</vt:lpstr>
      <vt:lpstr>PowerPoint Presentation</vt:lpstr>
      <vt:lpstr>Reverse is also true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MND 500</dc:title>
  <dc:creator>Sid</dc:creator>
  <cp:lastModifiedBy>Administrator</cp:lastModifiedBy>
  <cp:revision>10</cp:revision>
  <dcterms:created xsi:type="dcterms:W3CDTF">2024-02-07T05:56:39Z</dcterms:created>
  <dcterms:modified xsi:type="dcterms:W3CDTF">2024-02-07T11:48:12Z</dcterms:modified>
</cp:coreProperties>
</file>